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3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2C1FCE2-FFA7-4BAD-8E64-089EB39A3D0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E05610-185F-416C-8E3B-D13E41607B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62000" y="838201"/>
            <a:ext cx="7772400" cy="1371600"/>
          </a:xfrm>
        </p:spPr>
        <p:txBody>
          <a:bodyPr>
            <a:normAutofit fontScale="90000"/>
          </a:bodyPr>
          <a:lstStyle/>
          <a:p>
            <a:pPr algn="r"/>
            <a:r>
              <a:rPr lang="ar-EG" sz="3200" dirty="0" smtClean="0"/>
              <a:t>جامعة بنها – كلية التربية </a:t>
            </a:r>
            <a:br>
              <a:rPr lang="ar-EG" sz="3200" dirty="0" smtClean="0"/>
            </a:br>
            <a:r>
              <a:rPr lang="ar-EG" sz="3200" dirty="0" smtClean="0"/>
              <a:t>تعليم ابتدائي – </a:t>
            </a:r>
            <a:r>
              <a:rPr lang="ar-EG" sz="3200" dirty="0" smtClean="0"/>
              <a:t>الفرقة الثالثة 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dirty="0" smtClean="0"/>
              <a:t>شعبة اللغة العربية</a:t>
            </a:r>
            <a:br>
              <a:rPr lang="ar-EG" sz="3200" dirty="0" smtClean="0"/>
            </a:br>
            <a:r>
              <a:rPr lang="ar-EG" sz="3200" dirty="0" smtClean="0"/>
              <a:t>مادة : </a:t>
            </a:r>
            <a:r>
              <a:rPr lang="ar-EG" sz="3200" dirty="0" smtClean="0"/>
              <a:t>علم الصرف</a:t>
            </a:r>
            <a:r>
              <a:rPr lang="ar-EG" sz="3200" dirty="0" smtClean="0"/>
              <a:t/>
            </a:r>
            <a:br>
              <a:rPr lang="ar-EG" sz="3200" dirty="0" smtClean="0"/>
            </a:br>
            <a:r>
              <a:rPr lang="ar-EG" sz="3200" dirty="0" smtClean="0"/>
              <a:t>أستاذ المادة : د/ سامح عمر</a:t>
            </a:r>
            <a:endParaRPr lang="en-US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1143000"/>
          </a:xfrm>
        </p:spPr>
        <p:txBody>
          <a:bodyPr>
            <a:noAutofit/>
          </a:bodyPr>
          <a:lstStyle/>
          <a:p>
            <a:pPr algn="ctr"/>
            <a:r>
              <a:rPr lang="ar-EG" sz="28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المحاضرة الأولى</a:t>
            </a:r>
          </a:p>
          <a:p>
            <a:pPr algn="ctr"/>
            <a:r>
              <a:rPr lang="ar-EG" sz="280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الفعل الجامد </a:t>
            </a:r>
            <a:r>
              <a:rPr lang="ar-EG" sz="28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وغير الجامد</a:t>
            </a:r>
            <a:endParaRPr lang="en-US" sz="2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3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791200" cy="990600"/>
          </a:xfrm>
        </p:spPr>
        <p:txBody>
          <a:bodyPr>
            <a:normAutofit/>
          </a:bodyPr>
          <a:lstStyle/>
          <a:p>
            <a:pPr algn="ctr"/>
            <a:r>
              <a:rPr lang="ar-EG" sz="2700" dirty="0" smtClean="0">
                <a:solidFill>
                  <a:srgbClr val="C00000"/>
                </a:solidFill>
                <a:cs typeface="Akhbar MT" pitchFamily="2" charset="-78"/>
              </a:rPr>
              <a:t>المحاضرة الأولى </a:t>
            </a:r>
            <a:r>
              <a:rPr lang="ar-EG" dirty="0" smtClean="0">
                <a:solidFill>
                  <a:srgbClr val="C00000"/>
                </a:solidFill>
              </a:rPr>
              <a:t/>
            </a:r>
            <a:br>
              <a:rPr lang="ar-EG" dirty="0" smtClean="0">
                <a:solidFill>
                  <a:srgbClr val="C00000"/>
                </a:solidFill>
              </a:rPr>
            </a:br>
            <a:r>
              <a:rPr lang="ar-EG" sz="2800" dirty="0" smtClean="0">
                <a:solidFill>
                  <a:srgbClr val="C00000"/>
                </a:solidFill>
                <a:cs typeface="Akhbar MT" pitchFamily="2" charset="-78"/>
              </a:rPr>
              <a:t>الجامد والمتصرف من الأفعال</a:t>
            </a:r>
            <a:endParaRPr lang="en-US" sz="2800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>
            <a:normAutofit/>
          </a:bodyPr>
          <a:lstStyle/>
          <a:p>
            <a:pPr algn="r"/>
            <a:r>
              <a:rPr lang="ar-EG" sz="2400" dirty="0" smtClean="0">
                <a:solidFill>
                  <a:schemeClr val="accent3">
                    <a:lumMod val="50000"/>
                  </a:schemeClr>
                </a:solidFill>
              </a:rPr>
              <a:t>ينقسم الفعل من حيث الجمود والتصرف إلى قسمين :</a:t>
            </a:r>
          </a:p>
          <a:p>
            <a:pPr algn="r"/>
            <a:r>
              <a:rPr lang="ar-EG" sz="2400" dirty="0" smtClean="0">
                <a:solidFill>
                  <a:srgbClr val="C00000"/>
                </a:solidFill>
              </a:rPr>
              <a:t>أولا : الفعل الجامد : </a:t>
            </a:r>
            <a:r>
              <a:rPr lang="ar-EG" sz="2400" b="0" dirty="0" smtClean="0"/>
              <a:t>وهو الفعل الذي يلزم صورة واحدة بصيغة زمنية محددة لا تتغير . وهي على نوعين :</a:t>
            </a:r>
          </a:p>
          <a:p>
            <a:pPr algn="r"/>
            <a:r>
              <a:rPr lang="ar-EG" sz="2400" dirty="0" smtClean="0">
                <a:solidFill>
                  <a:srgbClr val="7030A0"/>
                </a:solidFill>
              </a:rPr>
              <a:t>1- الفعل الجامد الملازم لصيغة الماضي :</a:t>
            </a:r>
          </a:p>
          <a:p>
            <a:pPr algn="r"/>
            <a:r>
              <a:rPr lang="ar-EG" sz="2400" b="0" dirty="0" smtClean="0"/>
              <a:t>وهي الأفعال التي جاءت في اللغة على صيغة الماضي ولا يأتي منها المضارع أو الأمر. ومن هذه الأفعال ما يلي :</a:t>
            </a:r>
          </a:p>
          <a:p>
            <a:pPr algn="r"/>
            <a:r>
              <a:rPr lang="ar-EG" sz="2400" dirty="0" smtClean="0">
                <a:solidFill>
                  <a:srgbClr val="002060"/>
                </a:solidFill>
              </a:rPr>
              <a:t>= ليس ومادام من أخوات كان .</a:t>
            </a:r>
          </a:p>
          <a:p>
            <a:pPr algn="r"/>
            <a:r>
              <a:rPr lang="ar-EG" sz="2400" dirty="0" smtClean="0">
                <a:solidFill>
                  <a:srgbClr val="002060"/>
                </a:solidFill>
              </a:rPr>
              <a:t>= كرب وعسى وحرى واخلولق وأنشأ وطفق وأخذ وجعل وهبَّ وهلهل وألمَ. وكلها من أخوات كاد .</a:t>
            </a:r>
          </a:p>
          <a:p>
            <a:pPr algn="r"/>
            <a:r>
              <a:rPr lang="ar-EG" sz="2400" b="0" dirty="0" smtClean="0"/>
              <a:t>والأفعال السابقة تأتي ناقصة وتامة . وهي لا تكون جامدة إلا إذا استعملت كأفعال تامة .</a:t>
            </a:r>
            <a:endParaRPr lang="ar-EG" sz="2400" b="0" dirty="0" smtClean="0"/>
          </a:p>
          <a:p>
            <a:pPr algn="r"/>
            <a:endParaRPr lang="ar-EG" sz="2400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1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9342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ar-EG" sz="2400" b="1" dirty="0" smtClean="0">
                <a:cs typeface="Akhbar MT" pitchFamily="2" charset="-78"/>
              </a:rPr>
              <a:t>تابع : </a:t>
            </a:r>
            <a:r>
              <a:rPr lang="ar-EG" sz="2400" b="1" dirty="0" smtClean="0">
                <a:cs typeface="Akhbar MT" pitchFamily="2" charset="-78"/>
              </a:rPr>
              <a:t>المحاضرة الأولى – الجامد والمتصرف من الأفعال</a:t>
            </a:r>
            <a:endParaRPr lang="en-US" sz="24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4800600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1800" b="0" dirty="0" smtClean="0"/>
              <a:t>= </a:t>
            </a:r>
            <a:r>
              <a:rPr lang="ar-EG" sz="1800" b="0" dirty="0" smtClean="0">
                <a:solidFill>
                  <a:srgbClr val="7030A0"/>
                </a:solidFill>
              </a:rPr>
              <a:t>ومن أفعال المدح والذم </a:t>
            </a:r>
            <a:r>
              <a:rPr lang="ar-EG" sz="1800" b="0" dirty="0" smtClean="0"/>
              <a:t>: نعم وبئس وساء وحَسُنَ وحبذا ولا حبذا</a:t>
            </a:r>
          </a:p>
          <a:p>
            <a:pPr algn="r"/>
            <a:r>
              <a:rPr lang="ar-EG" sz="1800" b="0" dirty="0" smtClean="0"/>
              <a:t>= </a:t>
            </a:r>
            <a:r>
              <a:rPr lang="ar-EG" sz="1800" b="0" dirty="0" smtClean="0">
                <a:solidFill>
                  <a:srgbClr val="7030A0"/>
                </a:solidFill>
              </a:rPr>
              <a:t>ومن أفعال الاستثناء </a:t>
            </a:r>
            <a:r>
              <a:rPr lang="ar-EG" sz="1800" b="0" dirty="0" smtClean="0"/>
              <a:t>: خلا وعدا وحاشا.</a:t>
            </a:r>
          </a:p>
          <a:p>
            <a:pPr algn="r"/>
            <a:r>
              <a:rPr lang="ar-EG" sz="1800" b="0" dirty="0" smtClean="0"/>
              <a:t>= </a:t>
            </a:r>
            <a:r>
              <a:rPr lang="ar-EG" sz="1800" b="0" dirty="0">
                <a:solidFill>
                  <a:srgbClr val="7030A0"/>
                </a:solidFill>
              </a:rPr>
              <a:t>ومن أخوات ظن </a:t>
            </a:r>
            <a:r>
              <a:rPr lang="ar-EG" sz="1800" b="0" dirty="0" smtClean="0"/>
              <a:t>: الفعل وهب الذي يأتي بمعنى صير بصيغة الماضي .</a:t>
            </a:r>
          </a:p>
          <a:p>
            <a:pPr algn="r"/>
            <a:r>
              <a:rPr lang="ar-EG" sz="1800" b="0" dirty="0">
                <a:solidFill>
                  <a:srgbClr val="7030A0"/>
                </a:solidFill>
              </a:rPr>
              <a:t>= وأفعال التعجب بصيغتي ما أفعله وأفعل به .</a:t>
            </a:r>
          </a:p>
          <a:p>
            <a:pPr algn="r"/>
            <a:r>
              <a:rPr lang="ar-EG" sz="1800" b="0" dirty="0" smtClean="0"/>
              <a:t>= </a:t>
            </a:r>
            <a:r>
              <a:rPr lang="ar-EG" sz="1800" b="0" dirty="0">
                <a:solidFill>
                  <a:srgbClr val="7030A0"/>
                </a:solidFill>
              </a:rPr>
              <a:t>الفعل : ( قَلَّ ) </a:t>
            </a:r>
            <a:r>
              <a:rPr lang="ar-EG" sz="1800" b="0" dirty="0" smtClean="0"/>
              <a:t>الذي يأتي بمعنى (ما) النافية نحو قل طبيب يهمل واجبه وتأتي غالبا بعده ما الكافة فتقول : قلما كما تقول : </a:t>
            </a:r>
            <a:r>
              <a:rPr lang="ar-EG" sz="1800" b="0" dirty="0" err="1" smtClean="0"/>
              <a:t>شدما</a:t>
            </a:r>
            <a:r>
              <a:rPr lang="ar-EG" sz="1800" b="0" dirty="0" smtClean="0"/>
              <a:t> </a:t>
            </a:r>
            <a:r>
              <a:rPr lang="ar-EG" sz="1800" b="0" dirty="0" err="1" smtClean="0"/>
              <a:t>وكثرما</a:t>
            </a:r>
            <a:r>
              <a:rPr lang="ar-EG" sz="1800" b="0" dirty="0" smtClean="0"/>
              <a:t> وطالما . إلا إذا كان قل بمعنى ضد كثر فإنه يكون تاما متصرفا .</a:t>
            </a:r>
          </a:p>
          <a:p>
            <a:pPr algn="r"/>
            <a:r>
              <a:rPr lang="ar-EG" sz="1800" b="0" dirty="0" smtClean="0"/>
              <a:t>= </a:t>
            </a:r>
            <a:r>
              <a:rPr lang="ar-EG" sz="1800" b="0" dirty="0">
                <a:solidFill>
                  <a:srgbClr val="7030A0"/>
                </a:solidFill>
              </a:rPr>
              <a:t>الفعل : (كذب) </a:t>
            </a:r>
            <a:r>
              <a:rPr lang="ar-EG" sz="1800" b="0" dirty="0" smtClean="0"/>
              <a:t>في الإغراء . فيقال : كذباك . أي عليك بهما .</a:t>
            </a:r>
          </a:p>
          <a:p>
            <a:pPr algn="r"/>
            <a:r>
              <a:rPr lang="ar-EG" sz="1800" b="0" dirty="0" smtClean="0"/>
              <a:t>= </a:t>
            </a:r>
            <a:r>
              <a:rPr lang="ar-EG" sz="1800" b="0" dirty="0">
                <a:solidFill>
                  <a:srgbClr val="7030A0"/>
                </a:solidFill>
              </a:rPr>
              <a:t>الفعل : ( سُقِطَ ) </a:t>
            </a:r>
            <a:r>
              <a:rPr lang="ar-EG" sz="1800" b="0" dirty="0" smtClean="0"/>
              <a:t>كأن يقال سقط في أيديهم . أو أسقط في يده . بمعنى خاب أمله.</a:t>
            </a:r>
          </a:p>
          <a:p>
            <a:pPr algn="r"/>
            <a:r>
              <a:rPr lang="ar-EG" sz="1800" b="0" dirty="0" smtClean="0"/>
              <a:t>= </a:t>
            </a:r>
            <a:r>
              <a:rPr lang="ar-EG" sz="1800" b="0" dirty="0">
                <a:solidFill>
                  <a:srgbClr val="7030A0"/>
                </a:solidFill>
              </a:rPr>
              <a:t>الفعل : ( هدَّ ) </a:t>
            </a:r>
            <a:r>
              <a:rPr lang="ar-EG" sz="1800" b="0" dirty="0" smtClean="0"/>
              <a:t>كأن يقال : صادفت بطلا هده من بطل . أي كثرت أوصافه الحسنة .</a:t>
            </a:r>
          </a:p>
          <a:p>
            <a:pPr algn="r"/>
            <a:r>
              <a:rPr lang="ar-EG" sz="1800" dirty="0" smtClean="0">
                <a:solidFill>
                  <a:srgbClr val="C00000"/>
                </a:solidFill>
              </a:rPr>
              <a:t>2- الفعل الملازم لصيغة الأمر:   </a:t>
            </a:r>
          </a:p>
          <a:p>
            <a:pPr algn="r"/>
            <a:r>
              <a:rPr lang="ar-EG" sz="1800" b="0" dirty="0" smtClean="0"/>
              <a:t>     وهو الفعل الذي يأتي ملازما دائما لصيغة الأمر فقط ، ولا يأتي منه الماضي والمضارع .ومنه :</a:t>
            </a:r>
          </a:p>
          <a:p>
            <a:pPr algn="r"/>
            <a:r>
              <a:rPr lang="ar-EG" sz="1800" b="0" dirty="0" smtClean="0"/>
              <a:t>= </a:t>
            </a:r>
            <a:r>
              <a:rPr lang="ar-EG" sz="1800" b="0" dirty="0" smtClean="0">
                <a:solidFill>
                  <a:srgbClr val="7030A0"/>
                </a:solidFill>
              </a:rPr>
              <a:t>من أخوات ظن : الأفعال ( هَبْ و تَعَلَّمْ ) </a:t>
            </a:r>
            <a:r>
              <a:rPr lang="ar-EG" sz="1800" b="0" dirty="0" smtClean="0"/>
              <a:t>بمعنى ظُنْ أو اعلم . وليس بمعنى هاب </a:t>
            </a:r>
            <a:r>
              <a:rPr lang="ar-EG" sz="1800" b="0" dirty="0" err="1" smtClean="0"/>
              <a:t>الشىء</a:t>
            </a:r>
            <a:r>
              <a:rPr lang="ar-EG" sz="1800" b="0" dirty="0" smtClean="0"/>
              <a:t> أي خافه .                 أو من الهيبة فإنه يكون فعلا تاما متصرفا وليس جامدا .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76393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4572000" cy="533400"/>
          </a:xfrm>
        </p:spPr>
        <p:txBody>
          <a:bodyPr>
            <a:normAutofit/>
          </a:bodyPr>
          <a:lstStyle/>
          <a:p>
            <a:pPr algn="ctr"/>
            <a:r>
              <a:rPr lang="ar-EG" sz="2400" dirty="0" smtClean="0">
                <a:cs typeface="Akhbar MT" pitchFamily="2" charset="-78"/>
              </a:rPr>
              <a:t>تابع المحاضرة الأولى : </a:t>
            </a:r>
            <a:r>
              <a:rPr lang="ar-EG" sz="2400" dirty="0" smtClean="0">
                <a:cs typeface="Akhbar MT" pitchFamily="2" charset="-78"/>
              </a:rPr>
              <a:t>الجامد والمتصرف من الأفعال</a:t>
            </a:r>
            <a:endParaRPr lang="en-US" sz="2400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47244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ar-EG" b="0" dirty="0" smtClean="0"/>
              <a:t>= الفعل ( </a:t>
            </a:r>
            <a:r>
              <a:rPr lang="ar-EG" b="0" dirty="0" err="1" smtClean="0">
                <a:solidFill>
                  <a:srgbClr val="C00000"/>
                </a:solidFill>
              </a:rPr>
              <a:t>هأ</a:t>
            </a:r>
            <a:r>
              <a:rPr lang="ar-EG" b="0" dirty="0" smtClean="0">
                <a:solidFill>
                  <a:srgbClr val="C00000"/>
                </a:solidFill>
              </a:rPr>
              <a:t> </a:t>
            </a:r>
            <a:r>
              <a:rPr lang="ar-EG" b="0" dirty="0" smtClean="0"/>
              <a:t>) بمعنى خذ . </a:t>
            </a:r>
            <a:r>
              <a:rPr lang="ar-EG" b="0" dirty="0" err="1" smtClean="0"/>
              <a:t>وهأ</a:t>
            </a:r>
            <a:r>
              <a:rPr lang="ar-EG" b="0" dirty="0" smtClean="0"/>
              <a:t> الشيء أي خذه .</a:t>
            </a:r>
          </a:p>
          <a:p>
            <a:pPr algn="r"/>
            <a:r>
              <a:rPr lang="ar-EG" b="0" dirty="0" smtClean="0"/>
              <a:t>= أفعال زجر الخيل نحو : ( </a:t>
            </a:r>
            <a:r>
              <a:rPr lang="ar-EG" b="0" dirty="0" smtClean="0">
                <a:solidFill>
                  <a:srgbClr val="C00000"/>
                </a:solidFill>
              </a:rPr>
              <a:t>أقدم – وهب وأرحب وهِجِد </a:t>
            </a:r>
            <a:r>
              <a:rPr lang="ar-EG" b="0" dirty="0" smtClean="0"/>
              <a:t>) .</a:t>
            </a:r>
          </a:p>
          <a:p>
            <a:pPr algn="r"/>
            <a:r>
              <a:rPr lang="ar-EG" b="0" dirty="0" smtClean="0"/>
              <a:t>= الفعل : ( </a:t>
            </a:r>
            <a:r>
              <a:rPr lang="ar-EG" b="0" dirty="0" smtClean="0">
                <a:solidFill>
                  <a:srgbClr val="C00000"/>
                </a:solidFill>
              </a:rPr>
              <a:t>هلم </a:t>
            </a:r>
            <a:r>
              <a:rPr lang="ar-EG" b="0" dirty="0" smtClean="0"/>
              <a:t>) والفعل : ( </a:t>
            </a:r>
            <a:r>
              <a:rPr lang="ar-EG" b="0" dirty="0" smtClean="0">
                <a:solidFill>
                  <a:srgbClr val="C00000"/>
                </a:solidFill>
              </a:rPr>
              <a:t>عِمْ </a:t>
            </a:r>
            <a:r>
              <a:rPr lang="ar-EG" b="0" dirty="0" smtClean="0"/>
              <a:t>) يقولون عم صباحا . والفعل : ( </a:t>
            </a:r>
            <a:r>
              <a:rPr lang="ar-EG" b="0" dirty="0" smtClean="0">
                <a:solidFill>
                  <a:srgbClr val="C00000"/>
                </a:solidFill>
              </a:rPr>
              <a:t>تعال</a:t>
            </a:r>
            <a:r>
              <a:rPr lang="ar-EG" b="0" dirty="0" smtClean="0"/>
              <a:t> )  والفعل : (</a:t>
            </a:r>
            <a:r>
              <a:rPr lang="ar-EG" b="0" dirty="0" smtClean="0">
                <a:solidFill>
                  <a:srgbClr val="C00000"/>
                </a:solidFill>
              </a:rPr>
              <a:t>هات</a:t>
            </a:r>
            <a:r>
              <a:rPr lang="ar-EG" b="0" dirty="0" smtClean="0"/>
              <a:t> ).</a:t>
            </a:r>
          </a:p>
          <a:p>
            <a:pPr algn="r"/>
            <a:r>
              <a:rPr lang="ar-EG" dirty="0" smtClean="0">
                <a:solidFill>
                  <a:srgbClr val="002060"/>
                </a:solidFill>
              </a:rPr>
              <a:t>3- الأفعال الجامدة على صيغة المضارع :</a:t>
            </a:r>
          </a:p>
          <a:p>
            <a:pPr algn="r"/>
            <a:r>
              <a:rPr lang="ar-EG" b="0" dirty="0" smtClean="0"/>
              <a:t>= الفعل : ( </a:t>
            </a:r>
            <a:r>
              <a:rPr lang="ar-EG" b="0" dirty="0" smtClean="0">
                <a:solidFill>
                  <a:srgbClr val="C00000"/>
                </a:solidFill>
              </a:rPr>
              <a:t>أَهْلُمُ </a:t>
            </a:r>
            <a:r>
              <a:rPr lang="ar-EG" b="0" dirty="0" smtClean="0"/>
              <a:t>). والفعل : ( </a:t>
            </a:r>
            <a:r>
              <a:rPr lang="ar-EG" b="0" dirty="0" smtClean="0">
                <a:solidFill>
                  <a:srgbClr val="C00000"/>
                </a:solidFill>
              </a:rPr>
              <a:t>يهِيطُ </a:t>
            </a:r>
            <a:r>
              <a:rPr lang="ar-EG" b="0" dirty="0" smtClean="0"/>
              <a:t>) بمعنى يصيح . والفعل : (</a:t>
            </a:r>
            <a:r>
              <a:rPr lang="ar-EG" b="0" dirty="0" smtClean="0">
                <a:solidFill>
                  <a:srgbClr val="C00000"/>
                </a:solidFill>
              </a:rPr>
              <a:t>يسْوى</a:t>
            </a:r>
            <a:r>
              <a:rPr lang="ar-EG" b="0" dirty="0" smtClean="0"/>
              <a:t> ) أي : يساوي . </a:t>
            </a:r>
          </a:p>
          <a:p>
            <a:pPr algn="r"/>
            <a:r>
              <a:rPr lang="ar-EG" b="0" dirty="0" smtClean="0"/>
              <a:t>= الفعل : ( </a:t>
            </a:r>
            <a:r>
              <a:rPr lang="ar-EG" b="0" dirty="0" err="1" smtClean="0">
                <a:solidFill>
                  <a:srgbClr val="C00000"/>
                </a:solidFill>
              </a:rPr>
              <a:t>أهاءُ</a:t>
            </a:r>
            <a:r>
              <a:rPr lang="ar-EG" b="0" dirty="0" smtClean="0">
                <a:solidFill>
                  <a:srgbClr val="C00000"/>
                </a:solidFill>
              </a:rPr>
              <a:t> </a:t>
            </a:r>
            <a:r>
              <a:rPr lang="ar-EG" b="0" dirty="0" smtClean="0"/>
              <a:t>) بمعمى آخذ وأعطي .</a:t>
            </a:r>
          </a:p>
          <a:p>
            <a:pPr algn="r"/>
            <a:r>
              <a:rPr lang="ar-EG" sz="2300" dirty="0" smtClean="0">
                <a:solidFill>
                  <a:srgbClr val="C00000"/>
                </a:solidFill>
              </a:rPr>
              <a:t>ثانيا الفعل المتصرف :</a:t>
            </a:r>
            <a:r>
              <a:rPr lang="ar-EG" b="0" dirty="0" smtClean="0"/>
              <a:t> </a:t>
            </a:r>
          </a:p>
          <a:p>
            <a:pPr algn="r"/>
            <a:r>
              <a:rPr lang="ar-EG" b="0" dirty="0" smtClean="0"/>
              <a:t>وهو كل فعل يأتي منه جميع الصيغ ولا يلزم صيغة واحدة وهي نوعان:</a:t>
            </a:r>
          </a:p>
          <a:p>
            <a:pPr algn="r"/>
            <a:r>
              <a:rPr lang="ar-EG" dirty="0" smtClean="0">
                <a:solidFill>
                  <a:srgbClr val="002060"/>
                </a:solidFill>
              </a:rPr>
              <a:t>أحدهما ما يتصرف تصرفا ناقصا : </a:t>
            </a:r>
            <a:r>
              <a:rPr lang="ar-EG" b="0" dirty="0" smtClean="0"/>
              <a:t>وهو ما لا يأتي منه غير الماضي ويشتق منه المضارع واسم الفاعل والمصدر فقط  . </a:t>
            </a:r>
          </a:p>
          <a:p>
            <a:pPr algn="r"/>
            <a:r>
              <a:rPr lang="ar-EG" b="0" dirty="0" smtClean="0"/>
              <a:t>ومن هذه الأفعال : ( </a:t>
            </a:r>
            <a:r>
              <a:rPr lang="ar-EG" b="0" dirty="0" smtClean="0">
                <a:solidFill>
                  <a:srgbClr val="C00000"/>
                </a:solidFill>
              </a:rPr>
              <a:t>زال </a:t>
            </a:r>
            <a:r>
              <a:rPr lang="ar-EG" b="0" dirty="0" smtClean="0"/>
              <a:t>) ومضارعه يزال واسم الفاعل :زائل ومصدره : زيل.</a:t>
            </a:r>
          </a:p>
          <a:p>
            <a:pPr algn="r"/>
            <a:r>
              <a:rPr lang="ar-EG" b="0" dirty="0" smtClean="0"/>
              <a:t>ومثله : </a:t>
            </a:r>
            <a:r>
              <a:rPr lang="ar-EG" b="0" dirty="0" smtClean="0">
                <a:solidFill>
                  <a:srgbClr val="C00000"/>
                </a:solidFill>
              </a:rPr>
              <a:t>( برح – </a:t>
            </a:r>
            <a:r>
              <a:rPr lang="ar-EG" b="0" dirty="0" err="1" smtClean="0">
                <a:solidFill>
                  <a:srgbClr val="C00000"/>
                </a:solidFill>
              </a:rPr>
              <a:t>فتيء</a:t>
            </a:r>
            <a:r>
              <a:rPr lang="ar-EG" b="0" dirty="0" smtClean="0">
                <a:solidFill>
                  <a:srgbClr val="C00000"/>
                </a:solidFill>
              </a:rPr>
              <a:t> – انفك – كاد – أوشك </a:t>
            </a:r>
            <a:r>
              <a:rPr lang="ar-EG" b="0" dirty="0" smtClean="0"/>
              <a:t>).</a:t>
            </a:r>
          </a:p>
          <a:p>
            <a:pPr algn="r"/>
            <a:r>
              <a:rPr lang="ar-EG" dirty="0" smtClean="0">
                <a:solidFill>
                  <a:srgbClr val="002060"/>
                </a:solidFill>
              </a:rPr>
              <a:t>والثاني هو التام التصرف : </a:t>
            </a:r>
            <a:r>
              <a:rPr lang="ar-EG" b="0" dirty="0"/>
              <a:t> </a:t>
            </a:r>
            <a:r>
              <a:rPr lang="ar-EG" b="0" dirty="0" smtClean="0"/>
              <a:t>وهو  الذي يأتي منه الماضي والمضارع والأمر وجميع المشتقات وهو باقي الأفعال نحو : </a:t>
            </a:r>
          </a:p>
          <a:p>
            <a:pPr algn="r"/>
            <a:r>
              <a:rPr lang="ar-EG" b="0" dirty="0" smtClean="0"/>
              <a:t>(  جلس وقال وباع وفهم وعلم ونسر وأرسل وتقدم وانتصر واستقبل .....إلخ . </a:t>
            </a:r>
          </a:p>
          <a:p>
            <a:pPr algn="r"/>
            <a:r>
              <a:rPr lang="ar-EG" b="0" dirty="0" smtClean="0"/>
              <a:t>( </a:t>
            </a:r>
            <a:r>
              <a:rPr lang="ar-EG" dirty="0" smtClean="0">
                <a:solidFill>
                  <a:srgbClr val="7030A0"/>
                </a:solidFill>
              </a:rPr>
              <a:t>لمزيد من التفصيل : انظر الكتاب المقرر</a:t>
            </a:r>
            <a:r>
              <a:rPr lang="ar-EG" b="0" dirty="0" smtClean="0"/>
              <a:t>) </a:t>
            </a:r>
            <a:endParaRPr lang="ar-EG" b="0" dirty="0" smtClean="0"/>
          </a:p>
          <a:p>
            <a:pPr algn="r"/>
            <a:r>
              <a:rPr lang="ar-EG" b="0" dirty="0" smtClean="0"/>
              <a:t> </a:t>
            </a:r>
            <a:endParaRPr lang="ar-EG" b="0" dirty="0" smtClean="0"/>
          </a:p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49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255</TotalTime>
  <Words>542</Words>
  <Application>Microsoft Office PowerPoint</Application>
  <PresentationFormat>عرض على الشاشة (3:4)‏</PresentationFormat>
  <Paragraphs>40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أساسية</vt:lpstr>
      <vt:lpstr>جامعة بنها – كلية التربية  تعليم ابتدائي – الفرقة الثالثة  شعبة اللغة العربية مادة : علم الصرف أستاذ المادة : د/ سامح عمر</vt:lpstr>
      <vt:lpstr>المحاضرة الأولى  الجامد والمتصرف من الأفعال</vt:lpstr>
      <vt:lpstr>تابع : المحاضرة الأولى – الجامد والمتصرف من الأفعال</vt:lpstr>
      <vt:lpstr>تابع المحاضرة الأولى : الجامد والمتصرف من الأفعال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– كلية التربية  تعليم ابتدائي – الفرقة الأولى شعبة اللغة العربية مادة : النحو والصرف أستاذ المادة : د/ سامح عمر</dc:title>
  <dc:creator>Dr - sameh omar</dc:creator>
  <cp:lastModifiedBy>Dr - sameh omar</cp:lastModifiedBy>
  <cp:revision>25</cp:revision>
  <dcterms:created xsi:type="dcterms:W3CDTF">2020-03-31T11:16:31Z</dcterms:created>
  <dcterms:modified xsi:type="dcterms:W3CDTF">2020-04-01T17:13:29Z</dcterms:modified>
</cp:coreProperties>
</file>